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_rels/slideLayout5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presProps.xml" ContentType="application/vnd.openxmlformats-officedocument.presentationml.presProps+xml"/>
  <Override PartName="/ppt/media/image1.jpeg" ContentType="image/jpeg"/>
  <Override PartName="/ppt/media/image8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10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1212808-8938-44C0-A35A-2FF19E630F0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17E11A6-E70D-425D-BB4A-A2AACF3D316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B1514DF-EA73-41A8-A037-8A1CACC5E7C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1242D2A-BDAB-496C-9467-82241D67218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E9DDC05-A95B-4750-BEC5-2B94617AD14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5DBA987-475A-4516-A698-E5D824F2511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7960B69-7C35-450F-A188-824C2EA9BD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5BD910-524A-4507-8BF3-DE62CEAE473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72808D5-85DD-49DF-8AF2-C502297D6D2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776E618-191F-4578-9F56-46E541791EB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355B309-58C9-45B5-BFA0-F54CF324FEC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012959B-DDE1-46C2-B8CD-77165BE8E37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50A7543-AC45-4579-B710-448A724383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59C6D9D-F30F-4232-9E4D-C8344E063E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0946E4C-0017-493E-B77A-E48F9959F0F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9277F62-52FD-4C9D-A66C-45A18DC9F58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85438E6-F6A2-4A83-AD5D-8FBD9D069CA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EB0D7BF-A99B-4452-9CD5-631E1A5129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46FA56B-25F7-4512-9121-35FC8E08E2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593EBC5-132D-424B-8E7D-FD23AE899F4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A993D6C-DF3C-481D-8467-82428FAC534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219715-8C66-4106-89BC-59C2844FF4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193A52-29E4-4118-8118-4ABC2A130DE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0CD2609-0B21-40E6-9213-5D50C62FEAF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7" Type="http://schemas.openxmlformats.org/officeDocument/2006/relationships/image" Target="../media/image5.png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9.png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slideLayout" Target="../slideLayouts/slideLayout49.xml"/><Relationship Id="rId8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59.xml"/><Relationship Id="rId18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7" Type="http://schemas.openxmlformats.org/officeDocument/2006/relationships/slideLayout" Target="../slideLayouts/slideLayout61.xml"/><Relationship Id="rId8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70.xml"/><Relationship Id="rId17" Type="http://schemas.openxmlformats.org/officeDocument/2006/relationships/slideLayout" Target="../slideLayouts/slideLayout71.xml"/><Relationship Id="rId18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8.xml"/><Relationship Id="rId9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arallelogramma 14" hidden="1"/>
          <p:cNvSpPr/>
          <p:nvPr/>
        </p:nvSpPr>
        <p:spPr>
          <a:xfrm>
            <a:off x="3500280" y="0"/>
            <a:ext cx="2141640" cy="514188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horzOverflow="overflow" vertOverflow="overflow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" name="Rettangolo 7" hidden="1"/>
          <p:cNvSpPr/>
          <p:nvPr/>
        </p:nvSpPr>
        <p:spPr>
          <a:xfrm>
            <a:off x="0" y="758880"/>
            <a:ext cx="775800" cy="512640"/>
          </a:xfrm>
          <a:prstGeom prst="rect">
            <a:avLst/>
          </a:prstGeom>
          <a:solidFill>
            <a:srgbClr val="4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" name="Parallelogramma 14"/>
          <p:cNvSpPr/>
          <p:nvPr/>
        </p:nvSpPr>
        <p:spPr>
          <a:xfrm>
            <a:off x="5978880" y="0"/>
            <a:ext cx="2141640" cy="514188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horzOverflow="overflow" vertOverflow="overflow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" name="Rettangolo 11"/>
          <p:cNvSpPr/>
          <p:nvPr/>
        </p:nvSpPr>
        <p:spPr>
          <a:xfrm>
            <a:off x="3693960" y="2880"/>
            <a:ext cx="93600" cy="514188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" name="Rettangolo 10"/>
          <p:cNvSpPr/>
          <p:nvPr/>
        </p:nvSpPr>
        <p:spPr>
          <a:xfrm>
            <a:off x="3628440" y="-1080"/>
            <a:ext cx="101520" cy="514188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" name="Immagine 8" descr=""/>
          <p:cNvPicPr/>
          <p:nvPr/>
        </p:nvPicPr>
        <p:blipFill>
          <a:blip r:embed="rId2"/>
          <a:stretch/>
        </p:blipFill>
        <p:spPr>
          <a:xfrm>
            <a:off x="-8280" y="0"/>
            <a:ext cx="3635640" cy="514188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ftr" idx="1"/>
          </p:nvPr>
        </p:nvSpPr>
        <p:spPr>
          <a:xfrm>
            <a:off x="822600" y="4835160"/>
            <a:ext cx="36331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it-IT" sz="900" spc="-1" strike="noStrike" cap="all">
                <a:solidFill>
                  <a:srgbClr val="404040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900" spc="-1" strike="noStrike" cap="all">
                <a:solidFill>
                  <a:srgbClr val="404040"/>
                </a:solidFill>
                <a:latin typeface="Calibri"/>
              </a:rPr>
              <a:t>&lt;piè di pagina&gt;</a:t>
            </a:r>
            <a:endParaRPr b="0" lang="it-IT" sz="9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ldNum" idx="2"/>
          </p:nvPr>
        </p:nvSpPr>
        <p:spPr>
          <a:xfrm>
            <a:off x="7781400" y="4835160"/>
            <a:ext cx="58356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it-IT" sz="1050" spc="-1" strike="noStrike">
                <a:solidFill>
                  <a:srgbClr val="40404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59B2651-E726-4777-BD79-BF3C52D982DA}" type="slidenum">
              <a:rPr b="0" lang="it-IT" sz="1050" spc="-1" strike="noStrike">
                <a:solidFill>
                  <a:srgbClr val="404040"/>
                </a:solidFill>
                <a:latin typeface="Calibri"/>
              </a:rPr>
              <a:t>&lt;numero&gt;</a:t>
            </a:fld>
            <a:endParaRPr b="0" lang="it-IT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3"/>
          </p:nvPr>
        </p:nvSpPr>
        <p:spPr>
          <a:xfrm>
            <a:off x="5125320" y="4835160"/>
            <a:ext cx="193716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29;p4" descr=""/>
          <p:cNvPicPr/>
          <p:nvPr/>
        </p:nvPicPr>
        <p:blipFill>
          <a:blip r:embed="rId2"/>
          <a:stretch/>
        </p:blipFill>
        <p:spPr>
          <a:xfrm rot="5400000">
            <a:off x="7019640" y="-1769040"/>
            <a:ext cx="1732320" cy="3945960"/>
          </a:xfrm>
          <a:prstGeom prst="rect">
            <a:avLst/>
          </a:prstGeom>
          <a:ln w="0">
            <a:noFill/>
          </a:ln>
        </p:spPr>
      </p:pic>
      <p:pic>
        <p:nvPicPr>
          <p:cNvPr id="48" name="Google Shape;30;p4" descr=""/>
          <p:cNvPicPr/>
          <p:nvPr/>
        </p:nvPicPr>
        <p:blipFill>
          <a:blip r:embed="rId3"/>
          <a:stretch/>
        </p:blipFill>
        <p:spPr>
          <a:xfrm rot="5400000">
            <a:off x="-2140200" y="1694520"/>
            <a:ext cx="3537000" cy="2028960"/>
          </a:xfrm>
          <a:prstGeom prst="rect">
            <a:avLst/>
          </a:prstGeom>
          <a:ln w="0">
            <a:noFill/>
          </a:ln>
        </p:spPr>
      </p:pic>
      <p:pic>
        <p:nvPicPr>
          <p:cNvPr id="49" name="Google Shape;31;p4" descr=""/>
          <p:cNvPicPr/>
          <p:nvPr/>
        </p:nvPicPr>
        <p:blipFill>
          <a:blip r:embed="rId4"/>
          <a:stretch/>
        </p:blipFill>
        <p:spPr>
          <a:xfrm>
            <a:off x="8430840" y="2721240"/>
            <a:ext cx="1664640" cy="161208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216;p24" descr=""/>
          <p:cNvPicPr/>
          <p:nvPr/>
        </p:nvPicPr>
        <p:blipFill>
          <a:blip r:embed="rId2"/>
          <a:stretch/>
        </p:blipFill>
        <p:spPr>
          <a:xfrm rot="3547200">
            <a:off x="-484200" y="-893520"/>
            <a:ext cx="1794960" cy="4088880"/>
          </a:xfrm>
          <a:prstGeom prst="rect">
            <a:avLst/>
          </a:prstGeom>
          <a:ln w="0">
            <a:noFill/>
          </a:ln>
        </p:spPr>
      </p:pic>
      <p:pic>
        <p:nvPicPr>
          <p:cNvPr id="89" name="Google Shape;217;p24" descr=""/>
          <p:cNvPicPr/>
          <p:nvPr/>
        </p:nvPicPr>
        <p:blipFill>
          <a:blip r:embed="rId3"/>
          <a:stretch/>
        </p:blipFill>
        <p:spPr>
          <a:xfrm rot="5400000">
            <a:off x="3367080" y="4494600"/>
            <a:ext cx="1391760" cy="1347840"/>
          </a:xfrm>
          <a:prstGeom prst="rect">
            <a:avLst/>
          </a:prstGeom>
          <a:ln w="0">
            <a:noFill/>
          </a:ln>
        </p:spPr>
      </p:pic>
      <p:pic>
        <p:nvPicPr>
          <p:cNvPr id="90" name="Google Shape;218;p24" descr=""/>
          <p:cNvPicPr/>
          <p:nvPr/>
        </p:nvPicPr>
        <p:blipFill>
          <a:blip r:embed="rId4"/>
          <a:stretch/>
        </p:blipFill>
        <p:spPr>
          <a:xfrm rot="16200000">
            <a:off x="7742880" y="3135600"/>
            <a:ext cx="1657440" cy="1530720"/>
          </a:xfrm>
          <a:prstGeom prst="rect">
            <a:avLst/>
          </a:prstGeom>
          <a:ln w="0">
            <a:noFill/>
          </a:ln>
        </p:spPr>
      </p:pic>
      <p:pic>
        <p:nvPicPr>
          <p:cNvPr id="91" name="Google Shape;219;p24" descr=""/>
          <p:cNvPicPr/>
          <p:nvPr/>
        </p:nvPicPr>
        <p:blipFill>
          <a:blip r:embed="rId5"/>
          <a:stretch/>
        </p:blipFill>
        <p:spPr>
          <a:xfrm rot="12988800">
            <a:off x="2644920" y="4492800"/>
            <a:ext cx="2833560" cy="2031480"/>
          </a:xfrm>
          <a:prstGeom prst="rect">
            <a:avLst/>
          </a:prstGeom>
          <a:ln w="0">
            <a:noFill/>
          </a:ln>
        </p:spPr>
      </p:pic>
      <p:pic>
        <p:nvPicPr>
          <p:cNvPr id="92" name="Google Shape;220;p24" descr=""/>
          <p:cNvPicPr/>
          <p:nvPr/>
        </p:nvPicPr>
        <p:blipFill>
          <a:blip r:embed="rId6"/>
          <a:stretch/>
        </p:blipFill>
        <p:spPr>
          <a:xfrm rot="16200000">
            <a:off x="7571160" y="-1737360"/>
            <a:ext cx="2000880" cy="4557960"/>
          </a:xfrm>
          <a:prstGeom prst="rect">
            <a:avLst/>
          </a:prstGeom>
          <a:ln w="0">
            <a:noFill/>
          </a:ln>
        </p:spPr>
      </p:pic>
      <p:pic>
        <p:nvPicPr>
          <p:cNvPr id="93" name="Google Shape;221;p24" descr=""/>
          <p:cNvPicPr/>
          <p:nvPr/>
        </p:nvPicPr>
        <p:blipFill>
          <a:blip r:embed="rId7"/>
          <a:stretch/>
        </p:blipFill>
        <p:spPr>
          <a:xfrm flipH="1" rot="5400000">
            <a:off x="-308520" y="3135600"/>
            <a:ext cx="1657440" cy="1530720"/>
          </a:xfrm>
          <a:prstGeom prst="rect">
            <a:avLst/>
          </a:prstGeom>
          <a:ln w="0">
            <a:noFill/>
          </a:ln>
        </p:spPr>
      </p:pic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  <p:sldLayoutId id="2147483686" r:id="rId19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376;p37" descr=""/>
          <p:cNvPicPr/>
          <p:nvPr/>
        </p:nvPicPr>
        <p:blipFill>
          <a:blip r:embed="rId2"/>
          <a:stretch/>
        </p:blipFill>
        <p:spPr>
          <a:xfrm rot="11540400">
            <a:off x="-248400" y="192240"/>
            <a:ext cx="1319400" cy="3202200"/>
          </a:xfrm>
          <a:prstGeom prst="rect">
            <a:avLst/>
          </a:prstGeom>
          <a:ln w="0">
            <a:noFill/>
          </a:ln>
        </p:spPr>
      </p:pic>
      <p:pic>
        <p:nvPicPr>
          <p:cNvPr id="133" name="Google Shape;377;p37" descr=""/>
          <p:cNvPicPr/>
          <p:nvPr/>
        </p:nvPicPr>
        <p:blipFill>
          <a:blip r:embed="rId3"/>
          <a:stretch/>
        </p:blipFill>
        <p:spPr>
          <a:xfrm flipH="1" rot="5400000">
            <a:off x="-324360" y="-96480"/>
            <a:ext cx="1177920" cy="1526760"/>
          </a:xfrm>
          <a:prstGeom prst="rect">
            <a:avLst/>
          </a:prstGeom>
          <a:ln w="0">
            <a:noFill/>
          </a:ln>
        </p:spPr>
      </p:pic>
      <p:pic>
        <p:nvPicPr>
          <p:cNvPr id="134" name="Google Shape;378;p37" descr=""/>
          <p:cNvPicPr/>
          <p:nvPr/>
        </p:nvPicPr>
        <p:blipFill>
          <a:blip r:embed="rId4"/>
          <a:stretch/>
        </p:blipFill>
        <p:spPr>
          <a:xfrm>
            <a:off x="7977960" y="2558880"/>
            <a:ext cx="1794960" cy="4088880"/>
          </a:xfrm>
          <a:prstGeom prst="rect">
            <a:avLst/>
          </a:prstGeom>
          <a:ln w="0">
            <a:noFill/>
          </a:ln>
        </p:spPr>
      </p:pic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56;p8" descr=""/>
          <p:cNvPicPr/>
          <p:nvPr/>
        </p:nvPicPr>
        <p:blipFill>
          <a:blip r:embed="rId2"/>
          <a:stretch/>
        </p:blipFill>
        <p:spPr>
          <a:xfrm rot="5400000">
            <a:off x="4842720" y="-1829160"/>
            <a:ext cx="2385360" cy="4380120"/>
          </a:xfrm>
          <a:prstGeom prst="rect">
            <a:avLst/>
          </a:prstGeom>
          <a:ln w="0">
            <a:noFill/>
          </a:ln>
        </p:spPr>
      </p:pic>
      <p:pic>
        <p:nvPicPr>
          <p:cNvPr id="174" name="Google Shape;57;p8" descr=""/>
          <p:cNvPicPr/>
          <p:nvPr/>
        </p:nvPicPr>
        <p:blipFill>
          <a:blip r:embed="rId3"/>
          <a:stretch/>
        </p:blipFill>
        <p:spPr>
          <a:xfrm rot="20934600">
            <a:off x="2520" y="-620640"/>
            <a:ext cx="1922760" cy="4665960"/>
          </a:xfrm>
          <a:prstGeom prst="rect">
            <a:avLst/>
          </a:prstGeom>
          <a:ln w="0">
            <a:noFill/>
          </a:ln>
        </p:spPr>
      </p:pic>
      <p:pic>
        <p:nvPicPr>
          <p:cNvPr id="175" name="Google Shape;58;p8" descr=""/>
          <p:cNvPicPr/>
          <p:nvPr/>
        </p:nvPicPr>
        <p:blipFill>
          <a:blip r:embed="rId4"/>
          <a:stretch/>
        </p:blipFill>
        <p:spPr>
          <a:xfrm rot="19960800">
            <a:off x="561600" y="1269720"/>
            <a:ext cx="2000880" cy="4557960"/>
          </a:xfrm>
          <a:prstGeom prst="rect">
            <a:avLst/>
          </a:prstGeom>
          <a:ln w="0">
            <a:noFill/>
          </a:ln>
        </p:spPr>
      </p:pic>
      <p:pic>
        <p:nvPicPr>
          <p:cNvPr id="176" name="Google Shape;59;p8" descr=""/>
          <p:cNvPicPr/>
          <p:nvPr/>
        </p:nvPicPr>
        <p:blipFill>
          <a:blip r:embed="rId5"/>
          <a:stretch/>
        </p:blipFill>
        <p:spPr>
          <a:xfrm rot="1940400">
            <a:off x="7146000" y="3224520"/>
            <a:ext cx="2567520" cy="1472760"/>
          </a:xfrm>
          <a:prstGeom prst="rect">
            <a:avLst/>
          </a:prstGeom>
          <a:ln w="0">
            <a:noFill/>
          </a:ln>
        </p:spPr>
      </p:pic>
      <p:pic>
        <p:nvPicPr>
          <p:cNvPr id="177" name="Google Shape;60;p8" descr=""/>
          <p:cNvPicPr/>
          <p:nvPr/>
        </p:nvPicPr>
        <p:blipFill>
          <a:blip r:embed="rId6"/>
          <a:stretch/>
        </p:blipFill>
        <p:spPr>
          <a:xfrm rot="5400000">
            <a:off x="6688800" y="3507480"/>
            <a:ext cx="1391760" cy="1347840"/>
          </a:xfrm>
          <a:prstGeom prst="rect">
            <a:avLst/>
          </a:prstGeom>
          <a:ln w="0">
            <a:noFill/>
          </a:ln>
        </p:spPr>
      </p:pic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382;p38" descr=""/>
          <p:cNvPicPr/>
          <p:nvPr/>
        </p:nvPicPr>
        <p:blipFill>
          <a:blip r:embed="rId2"/>
          <a:stretch/>
        </p:blipFill>
        <p:spPr>
          <a:xfrm flipH="1" rot="17716800">
            <a:off x="182520" y="3147480"/>
            <a:ext cx="2308680" cy="1324080"/>
          </a:xfrm>
          <a:prstGeom prst="rect">
            <a:avLst/>
          </a:prstGeom>
          <a:ln w="0">
            <a:noFill/>
          </a:ln>
        </p:spPr>
      </p:pic>
      <p:pic>
        <p:nvPicPr>
          <p:cNvPr id="217" name="Google Shape;383;p38" descr=""/>
          <p:cNvPicPr/>
          <p:nvPr/>
        </p:nvPicPr>
        <p:blipFill>
          <a:blip r:embed="rId3"/>
          <a:stretch/>
        </p:blipFill>
        <p:spPr>
          <a:xfrm flipH="1">
            <a:off x="84960" y="1801440"/>
            <a:ext cx="1653840" cy="1601280"/>
          </a:xfrm>
          <a:prstGeom prst="rect">
            <a:avLst/>
          </a:prstGeom>
          <a:ln w="0">
            <a:noFill/>
          </a:ln>
        </p:spPr>
      </p:pic>
      <p:pic>
        <p:nvPicPr>
          <p:cNvPr id="218" name="Google Shape;384;p38" descr=""/>
          <p:cNvPicPr/>
          <p:nvPr/>
        </p:nvPicPr>
        <p:blipFill>
          <a:blip r:embed="rId4"/>
          <a:stretch/>
        </p:blipFill>
        <p:spPr>
          <a:xfrm flipH="1" rot="1639200">
            <a:off x="-109800" y="-147600"/>
            <a:ext cx="1732320" cy="3945960"/>
          </a:xfrm>
          <a:prstGeom prst="rect">
            <a:avLst/>
          </a:prstGeom>
          <a:ln w="0">
            <a:noFill/>
          </a:ln>
        </p:spPr>
      </p:pic>
      <p:pic>
        <p:nvPicPr>
          <p:cNvPr id="219" name="Google Shape;385;p38" descr=""/>
          <p:cNvPicPr/>
          <p:nvPr/>
        </p:nvPicPr>
        <p:blipFill>
          <a:blip r:embed="rId5"/>
          <a:stretch/>
        </p:blipFill>
        <p:spPr>
          <a:xfrm flipH="1" rot="6057600">
            <a:off x="7203240" y="1933920"/>
            <a:ext cx="1839600" cy="1698480"/>
          </a:xfrm>
          <a:prstGeom prst="rect">
            <a:avLst/>
          </a:prstGeom>
          <a:ln w="0">
            <a:noFill/>
          </a:ln>
        </p:spPr>
      </p:pic>
      <p:pic>
        <p:nvPicPr>
          <p:cNvPr id="220" name="Google Shape;386;p38" descr=""/>
          <p:cNvPicPr/>
          <p:nvPr/>
        </p:nvPicPr>
        <p:blipFill>
          <a:blip r:embed="rId6"/>
          <a:stretch/>
        </p:blipFill>
        <p:spPr>
          <a:xfrm>
            <a:off x="6602400" y="1217520"/>
            <a:ext cx="2385360" cy="4380120"/>
          </a:xfrm>
          <a:prstGeom prst="rect">
            <a:avLst/>
          </a:prstGeom>
          <a:ln w="0">
            <a:noFill/>
          </a:ln>
        </p:spPr>
      </p:pic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arallelogramma 14" hidden="1"/>
          <p:cNvSpPr/>
          <p:nvPr/>
        </p:nvSpPr>
        <p:spPr>
          <a:xfrm>
            <a:off x="3500280" y="360"/>
            <a:ext cx="2142000" cy="51426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horzOverflow="overflow" vertOverflow="overflow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0" name="Rettangolo 7" hidden="1"/>
          <p:cNvSpPr/>
          <p:nvPr/>
        </p:nvSpPr>
        <p:spPr>
          <a:xfrm>
            <a:off x="0" y="758880"/>
            <a:ext cx="776160" cy="513360"/>
          </a:xfrm>
          <a:prstGeom prst="rect">
            <a:avLst/>
          </a:prstGeom>
          <a:solidFill>
            <a:srgbClr val="4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1" name="Parallelogramma 14"/>
          <p:cNvSpPr/>
          <p:nvPr/>
        </p:nvSpPr>
        <p:spPr>
          <a:xfrm>
            <a:off x="5978880" y="360"/>
            <a:ext cx="2142000" cy="51426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horzOverflow="overflow" vertOverflow="overflow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2" name="Rettangolo 11"/>
          <p:cNvSpPr/>
          <p:nvPr/>
        </p:nvSpPr>
        <p:spPr>
          <a:xfrm>
            <a:off x="3693960" y="2880"/>
            <a:ext cx="94320" cy="51426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3" name="Rettangolo 10"/>
          <p:cNvSpPr/>
          <p:nvPr/>
        </p:nvSpPr>
        <p:spPr>
          <a:xfrm>
            <a:off x="3628440" y="-720"/>
            <a:ext cx="101880" cy="51426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264" name="Immagine 8" descr=""/>
          <p:cNvPicPr/>
          <p:nvPr/>
        </p:nvPicPr>
        <p:blipFill>
          <a:blip r:embed="rId2"/>
          <a:stretch/>
        </p:blipFill>
        <p:spPr>
          <a:xfrm>
            <a:off x="-8280" y="0"/>
            <a:ext cx="3636000" cy="5142600"/>
          </a:xfrm>
          <a:prstGeom prst="rect">
            <a:avLst/>
          </a:prstGeom>
          <a:ln w="0">
            <a:noFill/>
          </a:ln>
        </p:spPr>
      </p:pic>
      <p:sp>
        <p:nvSpPr>
          <p:cNvPr id="265" name="PlaceHolder 1"/>
          <p:cNvSpPr>
            <a:spLocks noGrp="1"/>
          </p:cNvSpPr>
          <p:nvPr>
            <p:ph type="ftr" idx="4"/>
          </p:nvPr>
        </p:nvSpPr>
        <p:spPr>
          <a:xfrm>
            <a:off x="822600" y="4835160"/>
            <a:ext cx="36338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it-IT" sz="900" spc="-1" strike="noStrike" cap="all">
                <a:solidFill>
                  <a:srgbClr val="404040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900" spc="-1" strike="noStrike" cap="all">
                <a:solidFill>
                  <a:srgbClr val="404040"/>
                </a:solidFill>
                <a:latin typeface="Calibri"/>
              </a:rPr>
              <a:t>&lt;piè di pagina&gt;</a:t>
            </a:r>
            <a:endParaRPr b="0" lang="it-IT" sz="9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sldNum" idx="5"/>
          </p:nvPr>
        </p:nvSpPr>
        <p:spPr>
          <a:xfrm>
            <a:off x="7781400" y="4835160"/>
            <a:ext cx="58392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it-IT" sz="1050" spc="-1" strike="noStrike">
                <a:solidFill>
                  <a:srgbClr val="40404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76A270A-298C-4179-9457-D2A159EE0AC6}" type="slidenum">
              <a:rPr b="0" lang="it-IT" sz="1050" spc="-1" strike="noStrike">
                <a:solidFill>
                  <a:srgbClr val="404040"/>
                </a:solidFill>
                <a:latin typeface="Calibri"/>
              </a:rPr>
              <a:t>&lt;numero&gt;</a:t>
            </a:fld>
            <a:endParaRPr b="0" lang="it-IT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dt" idx="6"/>
          </p:nvPr>
        </p:nvSpPr>
        <p:spPr>
          <a:xfrm>
            <a:off x="5125320" y="4835160"/>
            <a:ext cx="193752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lvl="3" marL="1658880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4" marL="207360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48832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2903040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4184640" y="569160"/>
            <a:ext cx="4588560" cy="2419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it-IT" sz="4000" spc="-52" strike="noStrike">
                <a:solidFill>
                  <a:srgbClr val="1e5082"/>
                </a:solidFill>
                <a:latin typeface="Calibri"/>
              </a:rPr>
              <a:t>PATOLOGIE PSICHIATRICHE AD INSORGENZA NEL POST-INTERVENTO</a:t>
            </a:r>
            <a:endParaRPr b="0" lang="it-IT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subTitle"/>
          </p:nvPr>
        </p:nvSpPr>
        <p:spPr>
          <a:xfrm>
            <a:off x="4974120" y="3381480"/>
            <a:ext cx="3393000" cy="95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4000"/>
          </a:bodyPr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lang="it-IT" sz="2800" spc="185" strike="noStrike" cap="all">
                <a:solidFill>
                  <a:srgbClr val="ffc000"/>
                </a:solidFill>
                <a:latin typeface="Calibri"/>
              </a:rPr>
              <a:t>Martina vannini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lang="it-IT" sz="2800" spc="185" strike="noStrike" cap="all">
                <a:solidFill>
                  <a:srgbClr val="ffc000"/>
                </a:solidFill>
                <a:latin typeface="Calibri"/>
              </a:rPr>
              <a:t>Dipartimento di psichiatria e psicologia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lang="it-IT" sz="2800" spc="185" strike="noStrike" cap="all">
                <a:solidFill>
                  <a:srgbClr val="ffc000"/>
                </a:solidFill>
                <a:latin typeface="Calibri"/>
              </a:rPr>
              <a:t>Unit</a:t>
            </a:r>
            <a:r>
              <a:rPr b="1" lang="it-IT" sz="2800" spc="185" strike="noStrike" cap="all">
                <a:solidFill>
                  <a:srgbClr val="ffc000"/>
                </a:solidFill>
                <a:latin typeface="Calibri"/>
                <a:ea typeface="Calibri"/>
              </a:rPr>
              <a:t>À: dca, obesitÀ e chirurgia bariatrica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lang="it-IT" sz="2800" spc="185" strike="noStrike" cap="all">
                <a:solidFill>
                  <a:srgbClr val="ffc000"/>
                </a:solidFill>
                <a:latin typeface="Calibri"/>
                <a:ea typeface="Calibri"/>
              </a:rPr>
              <a:t>Scuola di medicina, universitÀ federico ii napoli 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0" rIns="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Binge eating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/>
          </p:nvPr>
        </p:nvSpPr>
        <p:spPr>
          <a:xfrm>
            <a:off x="713160" y="1187640"/>
            <a:ext cx="7716240" cy="3414960"/>
          </a:xfrm>
          <a:prstGeom prst="rect">
            <a:avLst/>
          </a:prstGeom>
          <a:noFill/>
          <a:ln w="0">
            <a:noFill/>
          </a:ln>
        </p:spPr>
        <p:txBody>
          <a:bodyPr lIns="0" rIns="0" tIns="91440" bIns="9144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chemeClr val="dk1"/>
                </a:solidFill>
                <a:latin typeface="Karla"/>
                <a:ea typeface="Karla"/>
              </a:rPr>
              <a:t> </a:t>
            </a: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  <a:p>
            <a:pPr marL="475920" indent="-317520" algn="just">
              <a:lnSpc>
                <a:spcPct val="115000"/>
              </a:lnSpc>
              <a:spcAft>
                <a:spcPts val="1236"/>
              </a:spcAft>
              <a:buClr>
                <a:srgbClr val="000000"/>
              </a:buClr>
              <a:buFont typeface="Karla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Difficile da intercettare nel post-intervento per le marcate alterazioni nella capacità di ingerire e digerire il cibo 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marL="475920" indent="-317520" algn="just">
              <a:lnSpc>
                <a:spcPct val="115000"/>
              </a:lnSpc>
              <a:spcAft>
                <a:spcPts val="1236"/>
              </a:spcAft>
              <a:buClr>
                <a:srgbClr val="000000"/>
              </a:buClr>
              <a:buFont typeface="Karla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Risulta più funzionale la definizione di perdita di controllo (Loss Of Control, LOC) nell’assunzione di cibo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marL="475920" indent="-317520" algn="just">
              <a:lnSpc>
                <a:spcPct val="115000"/>
              </a:lnSpc>
              <a:spcAft>
                <a:spcPts val="1236"/>
              </a:spcAft>
              <a:buClr>
                <a:srgbClr val="000000"/>
              </a:buClr>
              <a:buFont typeface="Karla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Il LOC è comune tra i soggetti sottoposti a chirugia bariatrica, con percentuali che variano tra il 17% e il 39%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marL="475920" indent="0" algn="just">
              <a:lnSpc>
                <a:spcPct val="115000"/>
              </a:lnSpc>
              <a:spcAft>
                <a:spcPts val="1236"/>
              </a:spcAft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 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976680" y="1131840"/>
            <a:ext cx="316260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Bulimia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title"/>
          </p:nvPr>
        </p:nvSpPr>
        <p:spPr>
          <a:xfrm>
            <a:off x="4500000" y="1131840"/>
            <a:ext cx="329364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Anoressia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41"/>
          <p:cNvSpPr/>
          <p:nvPr/>
        </p:nvSpPr>
        <p:spPr>
          <a:xfrm>
            <a:off x="1260000" y="1980000"/>
            <a:ext cx="287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Sono stati ripostati casi nel post-intervento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Associata a binge-eating disorder nel pre-intervento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PlaceHolder 42"/>
          <p:cNvSpPr/>
          <p:nvPr/>
        </p:nvSpPr>
        <p:spPr>
          <a:xfrm>
            <a:off x="4680000" y="1888200"/>
            <a:ext cx="323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Necessario attenzionare la tendenza a vomitare dopo l’intervento e la messa in atto di rituali per aumentare il tempo di masticamento  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La diagnosi viene posta in base al comportamento alimentare, alle dimensioni emotive e cognitive dell’anoressia e alla storia del peso, non in base alla presenza o meno di uno stato di sottopeso 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ubTitle"/>
          </p:nvPr>
        </p:nvSpPr>
        <p:spPr>
          <a:xfrm>
            <a:off x="2160000" y="1133280"/>
            <a:ext cx="5039280" cy="1386720"/>
          </a:xfrm>
          <a:prstGeom prst="rect">
            <a:avLst/>
          </a:prstGeom>
          <a:noFill/>
          <a:ln w="0">
            <a:noFill/>
          </a:ln>
        </p:spPr>
        <p:txBody>
          <a:bodyPr lIns="0" rIns="0" tIns="91440" bIns="91440" anchor="t">
            <a:noAutofit/>
          </a:bodyPr>
          <a:p>
            <a:pPr marL="234360" indent="-23436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Times New Roman"/>
                <a:ea typeface="Karla"/>
              </a:rPr>
              <a:t>Necessaria una corretta valutazione psiconutrizionale pre-intervento per intercettare i soggetti a rischio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34360" indent="-23436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algn="l" pos="0"/>
              </a:tabLst>
            </a:pP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34360" indent="-23436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Times New Roman"/>
                <a:ea typeface="Karla"/>
              </a:rPr>
              <a:t>Nel post-intervento risultano essenziali un sostegno e un accompagnamento da parte di professionisti della salute mentale, così come da parte della cerchia sociale più stretta, per poter  raggiungere una nuova accettazione dell'immagine corporea ed affrontare i cambiamenti nello stile di vita, migliorare la capacità di costruire relazioni significative con l'ambiente, prendersi cura di se stessi, introdurre attività fisiche, rinforzare il nuovo apporto alimentare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34360" indent="-234360">
              <a:lnSpc>
                <a:spcPct val="115000"/>
              </a:lnSpc>
              <a:buClr>
                <a:srgbClr val="000000"/>
              </a:buClr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Times New Roman"/>
                <a:ea typeface="Karla"/>
              </a:rPr>
              <a:t>Il follow-up dal punto di vista psichiatrico, associato al follow-up dal punto di vista nutrizionale, può essere personalizzato in base ai bisogni del paziente, alla presenza di disturbi psichiatrici preesistenti e all’insorgenza di nuovi 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Conclusioni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4971960" y="569160"/>
            <a:ext cx="3393720" cy="2419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it-IT" sz="6000" spc="-52" strike="noStrike">
                <a:solidFill>
                  <a:srgbClr val="1e5082"/>
                </a:solidFill>
                <a:latin typeface="Calibri"/>
              </a:rPr>
              <a:t>Grazie</a:t>
            </a:r>
            <a:endParaRPr b="0" lang="it-IT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0" rIns="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Il post-intervento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/>
          </p:nvPr>
        </p:nvSpPr>
        <p:spPr>
          <a:xfrm>
            <a:off x="713160" y="1187640"/>
            <a:ext cx="7716240" cy="3414960"/>
          </a:xfrm>
          <a:prstGeom prst="rect">
            <a:avLst/>
          </a:prstGeom>
          <a:noFill/>
          <a:ln w="0">
            <a:noFill/>
          </a:ln>
        </p:spPr>
        <p:txBody>
          <a:bodyPr lIns="0" rIns="0" tIns="91440" bIns="9144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chemeClr val="dk1"/>
                </a:solidFill>
                <a:latin typeface="Karla"/>
                <a:ea typeface="Karla"/>
              </a:rPr>
              <a:t> </a:t>
            </a: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  <a:p>
            <a:pPr marL="475920" indent="-317520" algn="just">
              <a:lnSpc>
                <a:spcPct val="115000"/>
              </a:lnSpc>
              <a:spcAft>
                <a:spcPts val="1236"/>
              </a:spcAft>
              <a:buClr>
                <a:srgbClr val="000000"/>
              </a:buClr>
              <a:buFont typeface="Karla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La chirurgia bariatrica rappresenta un punto di svolta nella vita dei pazienti, che si trovano ad affrontare cambiamenti nello stile di vita e nelle abitudini alimentari per poter instaurare nuove routine e una nuova cura di sé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marL="475920" indent="-317520" algn="just">
              <a:lnSpc>
                <a:spcPct val="115000"/>
              </a:lnSpc>
              <a:spcAft>
                <a:spcPts val="1236"/>
              </a:spcAft>
              <a:buClr>
                <a:srgbClr val="000000"/>
              </a:buClr>
              <a:buFont typeface="Karla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Si assiste a modifiche dell’immagine corporea nei suoi tre componenti (domini cognitivo, emotivo e percettivo)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marL="47592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marL="475920" indent="-317520">
              <a:lnSpc>
                <a:spcPct val="100000"/>
              </a:lnSpc>
              <a:buClr>
                <a:srgbClr val="000000"/>
              </a:buClr>
              <a:buFont typeface="Karla"/>
              <a:buChar char="●"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Times New Roman"/>
                <a:ea typeface="Karla"/>
              </a:rPr>
              <a:t>Una patologia psichiatrica preesistente si conferma come uno dei principali fattori di rischio per lo sviluppo di sintomi psichiatrici durante il follow-up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"/>
          <p:cNvSpPr/>
          <p:nvPr/>
        </p:nvSpPr>
        <p:spPr>
          <a:xfrm>
            <a:off x="3535200" y="360000"/>
            <a:ext cx="2224080" cy="1979280"/>
          </a:xfrm>
          <a:prstGeom prst="ellipse">
            <a:avLst/>
          </a:prstGeom>
          <a:noFill/>
          <a:ln w="3816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720" rIns="108720" tIns="63720" bIns="6372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1" name=""/>
          <p:cNvSpPr/>
          <p:nvPr/>
        </p:nvSpPr>
        <p:spPr>
          <a:xfrm>
            <a:off x="4500000" y="1980000"/>
            <a:ext cx="2159280" cy="1979280"/>
          </a:xfrm>
          <a:prstGeom prst="ellipse">
            <a:avLst/>
          </a:prstGeom>
          <a:noFill/>
          <a:ln w="3816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720" rIns="108720" tIns="63720" bIns="6372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2" name=""/>
          <p:cNvSpPr/>
          <p:nvPr/>
        </p:nvSpPr>
        <p:spPr>
          <a:xfrm>
            <a:off x="2700000" y="1980000"/>
            <a:ext cx="2159280" cy="1979280"/>
          </a:xfrm>
          <a:prstGeom prst="ellipse">
            <a:avLst/>
          </a:prstGeom>
          <a:noFill/>
          <a:ln w="3816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720" rIns="108720" tIns="63720" bIns="6372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3" name=""/>
          <p:cNvSpPr/>
          <p:nvPr/>
        </p:nvSpPr>
        <p:spPr>
          <a:xfrm>
            <a:off x="3650400" y="1080000"/>
            <a:ext cx="21088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DEPRESSIONE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"/>
          <p:cNvSpPr/>
          <p:nvPr/>
        </p:nvSpPr>
        <p:spPr>
          <a:xfrm>
            <a:off x="4679280" y="2531880"/>
            <a:ext cx="21088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TENTATIVI 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DI SUICIDIO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"/>
          <p:cNvSpPr/>
          <p:nvPr/>
        </p:nvSpPr>
        <p:spPr>
          <a:xfrm>
            <a:off x="2570400" y="2520000"/>
            <a:ext cx="21088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ABUSO DI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SOSTANZE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1076040" y="1136160"/>
            <a:ext cx="316260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Rapporto biderezionale tra depressione e obesità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Depressione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 type="title"/>
          </p:nvPr>
        </p:nvSpPr>
        <p:spPr>
          <a:xfrm>
            <a:off x="4500000" y="1260000"/>
            <a:ext cx="329364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Nel post-intervento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23"/>
          <p:cNvSpPr/>
          <p:nvPr/>
        </p:nvSpPr>
        <p:spPr>
          <a:xfrm>
            <a:off x="1260000" y="1980000"/>
            <a:ext cx="287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Meccanismi neurobiologici (stato infiammatorio, disregolizione asse </a:t>
            </a:r>
            <a:br>
              <a:rPr sz="1400"/>
            </a:b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ipotalamo -ipofisi-surrene)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Insoddisfaizone corporea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Stigma internalizzato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24"/>
          <p:cNvSpPr/>
          <p:nvPr/>
        </p:nvSpPr>
        <p:spPr>
          <a:xfrm>
            <a:off x="4680000" y="1888200"/>
            <a:ext cx="323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Nel breve e medio-termine: correlazione tra perdita di peso soffisfacente e diminuzione dei sintomi depressivi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Possibile perdita del beneficio dopo un periodo luna di miele di circa due anni 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Lo stigma del peso e le aspettative sulla chirurgia bariatrica posso influire sul ripresentarsi di sintomi depressivi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Tentativi di suicidio e autolesionismo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title"/>
          </p:nvPr>
        </p:nvSpPr>
        <p:spPr>
          <a:xfrm>
            <a:off x="720000" y="3060000"/>
            <a:ext cx="305928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Fattori di rischio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PlaceHolder 32"/>
          <p:cNvSpPr/>
          <p:nvPr/>
        </p:nvSpPr>
        <p:spPr>
          <a:xfrm>
            <a:off x="3600000" y="2608200"/>
            <a:ext cx="323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Storia di ideazione suicidaria e di autolesionismo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Bassa qualità della vita per lo stato di salute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Disturbi psichiatrici preesistenti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Sesso maschile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Bypass gastrico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4" name="" descr=""/>
          <p:cNvPicPr/>
          <p:nvPr/>
        </p:nvPicPr>
        <p:blipFill>
          <a:blip r:embed="rId1"/>
          <a:stretch/>
        </p:blipFill>
        <p:spPr>
          <a:xfrm>
            <a:off x="1260000" y="1111680"/>
            <a:ext cx="7200000" cy="1587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1076040" y="1136160"/>
            <a:ext cx="316260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Ipotesi del trasferimento di dipendenza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Uso di sostanze 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33"/>
          <p:cNvSpPr/>
          <p:nvPr/>
        </p:nvSpPr>
        <p:spPr>
          <a:xfrm>
            <a:off x="1080000" y="1980000"/>
            <a:ext cx="323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Criticata per: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Mancata associazione tra binge eating pre-intervento e abuso di sostanze post-intervento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Non spiega associazione con alcuni tipi di intervento (RYGB)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L’abuso di sostanze si sviluppa dopo un lungo periodo dall’intervento e sembra aumentare con il tempo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PlaceHolder 34"/>
          <p:cNvSpPr/>
          <p:nvPr/>
        </p:nvSpPr>
        <p:spPr>
          <a:xfrm>
            <a:off x="4500000" y="1708200"/>
            <a:ext cx="323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 algn="ctr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Fattori di rischio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Storia personale o familiare di uso di sostanze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Storia di traumi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Disturbi psichiatrici preesistenti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Scarso rapporto sociale 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Giovane età e sesso maschile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300" spc="-1" strike="noStrike">
                <a:solidFill>
                  <a:schemeClr val="dk1"/>
                </a:solidFill>
                <a:latin typeface="Karla"/>
                <a:ea typeface="Karla"/>
              </a:rPr>
              <a:t>Sensibilizzazione all’alcol dopo l’intervento</a:t>
            </a:r>
            <a:endParaRPr b="0" lang="it-IT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"/>
          <p:cNvSpPr/>
          <p:nvPr/>
        </p:nvSpPr>
        <p:spPr>
          <a:xfrm>
            <a:off x="4320000" y="1620000"/>
            <a:ext cx="3599280" cy="305928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729fc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9080" rIns="109080" tIns="64080" bIns="6408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"/>
          <p:cNvSpPr/>
          <p:nvPr/>
        </p:nvSpPr>
        <p:spPr>
          <a:xfrm>
            <a:off x="2340000" y="540000"/>
            <a:ext cx="1799280" cy="1079280"/>
          </a:xfrm>
          <a:prstGeom prst="ellipse">
            <a:avLst/>
          </a:prstGeom>
          <a:noFill/>
          <a:ln w="3816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720" rIns="108720" tIns="63720" bIns="6372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1" name=""/>
          <p:cNvSpPr/>
          <p:nvPr/>
        </p:nvSpPr>
        <p:spPr>
          <a:xfrm>
            <a:off x="2520000" y="713880"/>
            <a:ext cx="21088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DISTURBI D’ANSIA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"/>
          <p:cNvSpPr/>
          <p:nvPr/>
        </p:nvSpPr>
        <p:spPr>
          <a:xfrm>
            <a:off x="4140000" y="713880"/>
            <a:ext cx="3059280" cy="108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Tornano ai livelli pre-intervento con il passare del tempo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Non correlati alla perdita di peso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"/>
          <p:cNvSpPr/>
          <p:nvPr/>
        </p:nvSpPr>
        <p:spPr>
          <a:xfrm>
            <a:off x="360000" y="1980000"/>
            <a:ext cx="1799280" cy="1079280"/>
          </a:xfrm>
          <a:prstGeom prst="ellipse">
            <a:avLst/>
          </a:prstGeom>
          <a:noFill/>
          <a:ln w="38160">
            <a:solidFill>
              <a:srgbClr val="729fc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720" rIns="108720" tIns="63720" bIns="6372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4" name=""/>
          <p:cNvSpPr/>
          <p:nvPr/>
        </p:nvSpPr>
        <p:spPr>
          <a:xfrm>
            <a:off x="540000" y="2171160"/>
            <a:ext cx="21088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DISTURBO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BIPOLARE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"/>
          <p:cNvSpPr/>
          <p:nvPr/>
        </p:nvSpPr>
        <p:spPr>
          <a:xfrm>
            <a:off x="2160000" y="2340000"/>
            <a:ext cx="3059280" cy="108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Dati contrastanti sulla sicurezza della chirurgia bariatrica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"/>
          <p:cNvSpPr/>
          <p:nvPr/>
        </p:nvSpPr>
        <p:spPr>
          <a:xfrm>
            <a:off x="2340000" y="3240000"/>
            <a:ext cx="2339280" cy="1079280"/>
          </a:xfrm>
          <a:prstGeom prst="ellipse">
            <a:avLst/>
          </a:prstGeom>
          <a:noFill/>
          <a:ln w="38160">
            <a:solidFill>
              <a:srgbClr val="bf004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720" rIns="108720" tIns="63720" bIns="6372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7" name=""/>
          <p:cNvSpPr/>
          <p:nvPr/>
        </p:nvSpPr>
        <p:spPr>
          <a:xfrm>
            <a:off x="2406240" y="3512160"/>
            <a:ext cx="23392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SCHIZOFRENIA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"/>
          <p:cNvSpPr/>
          <p:nvPr/>
        </p:nvSpPr>
        <p:spPr>
          <a:xfrm>
            <a:off x="4680000" y="3600000"/>
            <a:ext cx="3059280" cy="108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DejaVu Sans"/>
              </a:rPr>
              <a:t>Pochi casi in letteratura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976680" y="1260000"/>
            <a:ext cx="316260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ADHD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6240" cy="57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Popolazioni speciali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title"/>
          </p:nvPr>
        </p:nvSpPr>
        <p:spPr>
          <a:xfrm>
            <a:off x="4500000" y="1260000"/>
            <a:ext cx="3293640" cy="487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chemeClr val="dk1"/>
                </a:solidFill>
                <a:latin typeface="Times New Roman"/>
                <a:ea typeface="DM Serif Display"/>
              </a:rPr>
              <a:t>Adolescenti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36"/>
          <p:cNvSpPr/>
          <p:nvPr/>
        </p:nvSpPr>
        <p:spPr>
          <a:xfrm>
            <a:off x="1260000" y="1980000"/>
            <a:ext cx="287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Rischio maggiore di: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Abuso di sostanze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Autolesionismo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Qualità della vita bassa in relazione allo stato di salute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37"/>
          <p:cNvSpPr/>
          <p:nvPr/>
        </p:nvSpPr>
        <p:spPr>
          <a:xfrm>
            <a:off x="4680000" y="1888200"/>
            <a:ext cx="323928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1440" bIns="91440" anchor="t">
            <a:noAutofit/>
          </a:bodyPr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Popolazione fragile, con maggiore incidenza di disturbi psichiatrici rispetto agli adulti che si rivolgono alla chirurgia bariatrica 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Rischio di autolesionismo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Karla"/>
                <a:ea typeface="Karla"/>
              </a:rPr>
              <a:t>Nonostante un miglioramento della salute fisica nel post-intervento, non si assiste alla regressione delle problematiche psichiatriche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2510280" y="1428840"/>
            <a:ext cx="4122360" cy="2284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000" spc="-1" strike="noStrike">
                <a:solidFill>
                  <a:schemeClr val="dk1"/>
                </a:solidFill>
                <a:latin typeface="DM Serif Display"/>
                <a:ea typeface="DM Serif Display"/>
              </a:rPr>
              <a:t>Disturbi del comportamento alimentare</a:t>
            </a:r>
            <a:endParaRPr b="0" lang="it-IT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Application>LibreOffice/7.5.0.3$Windows_X86_64 LibreOffice_project/c21113d003cd3efa8c53188764377a8272d9d6de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dcterms:modified xsi:type="dcterms:W3CDTF">2024-05-09T20:37:49Z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